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" charset="1" panose="00000800000000000000"/>
      <p:regular r:id="rId22"/>
    </p:embeddedFont>
    <p:embeddedFont>
      <p:font typeface="Raleway Heavy" charset="1" panose="00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Raleway Light" charset="1" panose="00000000000000000000"/>
      <p:regular r:id="rId25"/>
    </p:embeddedFont>
    <p:embeddedFont>
      <p:font typeface="Raleway Bold" charset="1" panose="00000000000000000000"/>
      <p:regular r:id="rId26"/>
    </p:embeddedFont>
    <p:embeddedFont>
      <p:font typeface="Raleway" charset="1" panose="00000000000000000000"/>
      <p:regular r:id="rId27"/>
    </p:embeddedFont>
    <p:embeddedFont>
      <p:font typeface="Raleway Ultra-Bold" charset="1" panose="00000000000000000000"/>
      <p:regular r:id="rId28"/>
    </p:embeddedFont>
    <p:embeddedFont>
      <p:font typeface="Canva Sans" charset="1" panose="020B0503030501040103"/>
      <p:regular r:id="rId29"/>
    </p:embeddedFont>
    <p:embeddedFont>
      <p:font typeface="Raleway Medium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www.kaggle.com/datasets/shivamb/netflix-shows?resource=download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965" t="-37931" r="-189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99952" y="1923857"/>
            <a:ext cx="1088097" cy="1973871"/>
          </a:xfrm>
          <a:custGeom>
            <a:avLst/>
            <a:gdLst/>
            <a:ahLst/>
            <a:cxnLst/>
            <a:rect r="r" b="b" t="t" l="l"/>
            <a:pathLst>
              <a:path h="1973871" w="1088097">
                <a:moveTo>
                  <a:pt x="0" y="0"/>
                </a:moveTo>
                <a:lnTo>
                  <a:pt x="1088096" y="0"/>
                </a:lnTo>
                <a:lnTo>
                  <a:pt x="1088096" y="1973871"/>
                </a:lnTo>
                <a:lnTo>
                  <a:pt x="0" y="1973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8054" y="6913332"/>
            <a:ext cx="3031892" cy="958910"/>
            <a:chOff x="0" y="0"/>
            <a:chExt cx="4042522" cy="12785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042522" cy="1278546"/>
              <a:chOff x="0" y="0"/>
              <a:chExt cx="857147" cy="2710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57147" cy="271094"/>
              </a:xfrm>
              <a:custGeom>
                <a:avLst/>
                <a:gdLst/>
                <a:ahLst/>
                <a:cxnLst/>
                <a:rect r="r" b="b" t="t" l="l"/>
                <a:pathLst>
                  <a:path h="271094" w="857147">
                    <a:moveTo>
                      <a:pt x="76605" y="0"/>
                    </a:moveTo>
                    <a:lnTo>
                      <a:pt x="780543" y="0"/>
                    </a:lnTo>
                    <a:cubicBezTo>
                      <a:pt x="800859" y="0"/>
                      <a:pt x="820344" y="8071"/>
                      <a:pt x="834710" y="22437"/>
                    </a:cubicBezTo>
                    <a:cubicBezTo>
                      <a:pt x="849077" y="36803"/>
                      <a:pt x="857147" y="56288"/>
                      <a:pt x="857147" y="76605"/>
                    </a:cubicBezTo>
                    <a:lnTo>
                      <a:pt x="857147" y="194489"/>
                    </a:lnTo>
                    <a:cubicBezTo>
                      <a:pt x="857147" y="214806"/>
                      <a:pt x="849077" y="234291"/>
                      <a:pt x="834710" y="248657"/>
                    </a:cubicBezTo>
                    <a:cubicBezTo>
                      <a:pt x="820344" y="263023"/>
                      <a:pt x="800859" y="271094"/>
                      <a:pt x="780543" y="271094"/>
                    </a:cubicBezTo>
                    <a:lnTo>
                      <a:pt x="76605" y="271094"/>
                    </a:lnTo>
                    <a:cubicBezTo>
                      <a:pt x="56288" y="271094"/>
                      <a:pt x="36803" y="263023"/>
                      <a:pt x="22437" y="248657"/>
                    </a:cubicBezTo>
                    <a:cubicBezTo>
                      <a:pt x="8071" y="234291"/>
                      <a:pt x="0" y="214806"/>
                      <a:pt x="0" y="194489"/>
                    </a:cubicBezTo>
                    <a:lnTo>
                      <a:pt x="0" y="76605"/>
                    </a:lnTo>
                    <a:cubicBezTo>
                      <a:pt x="0" y="56288"/>
                      <a:pt x="8071" y="36803"/>
                      <a:pt x="22437" y="22437"/>
                    </a:cubicBezTo>
                    <a:cubicBezTo>
                      <a:pt x="36803" y="8071"/>
                      <a:pt x="56288" y="0"/>
                      <a:pt x="7660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57147" cy="3091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987828" y="343450"/>
              <a:ext cx="482741" cy="614601"/>
            </a:xfrm>
            <a:custGeom>
              <a:avLst/>
              <a:gdLst/>
              <a:ahLst/>
              <a:cxnLst/>
              <a:rect r="r" b="b" t="t" l="l"/>
              <a:pathLst>
                <a:path h="614601" w="482741">
                  <a:moveTo>
                    <a:pt x="0" y="0"/>
                  </a:moveTo>
                  <a:lnTo>
                    <a:pt x="482741" y="0"/>
                  </a:lnTo>
                  <a:lnTo>
                    <a:pt x="482741" y="614600"/>
                  </a:lnTo>
                  <a:lnTo>
                    <a:pt x="0" y="614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63899" y="253821"/>
              <a:ext cx="1390795" cy="70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4"/>
                </a:lnSpc>
              </a:pPr>
              <a:r>
                <a:rPr lang="en-US" sz="3181" b="true">
                  <a:solidFill>
                    <a:srgbClr val="25252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Play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89072" y="65151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1209184" y="-542938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44050" y="3683863"/>
            <a:ext cx="9199899" cy="261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70"/>
              </a:lnSpc>
            </a:pPr>
            <a:r>
              <a:rPr lang="en-US" sz="15192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NETFLIX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8138" y="5807164"/>
            <a:ext cx="148504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 USING 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6720" y="7893050"/>
            <a:ext cx="51438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-Kothapally Keerthana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99402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62153" y="2209014"/>
            <a:ext cx="7340361" cy="275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3671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Rank movie and TV show titles based on their release year within each country. Provide the title name, release year, country, and rank within the country.</a:t>
            </a:r>
          </a:p>
          <a:p>
            <a:pPr algn="l">
              <a:lnSpc>
                <a:spcPts val="304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62153" y="5111432"/>
            <a:ext cx="4264907" cy="283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300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show_id, title, country, release_year,</a:t>
            </a:r>
          </a:p>
          <a:p>
            <a:pPr algn="l">
              <a:lnSpc>
                <a:spcPts val="2763"/>
              </a:lnSpc>
            </a:pPr>
            <a:r>
              <a:rPr lang="en-US" sz="300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   RANK() OVER (PARTITION BY country ORDER BY release_year DESC) AS rank_within_country</a:t>
            </a:r>
          </a:p>
          <a:p>
            <a:pPr algn="l">
              <a:lnSpc>
                <a:spcPts val="2763"/>
              </a:lnSpc>
            </a:pPr>
            <a:r>
              <a:rPr lang="en-US" sz="300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FROM netflix;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937408" y="3351496"/>
            <a:ext cx="7247269" cy="4156946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7902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62153" y="2228064"/>
            <a:ext cx="6037495" cy="264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4107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Classify Netflix titles into audience categories (Kids, Family, Teens, Adults) based on their maturity rating.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8761" y="5000705"/>
            <a:ext cx="7372022" cy="294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title, rating,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CASE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WHEN rating IN ('TV-Y', 'TV-Y7', 'G', 'TV-G') THEN 'Kids'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WHEN rating IN ('PG', 'TV-PG') THEN 'Family'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WHEN rating IN ('PG-13', 'TV-14') THEN 'Teens'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WHEN rating IN ('R', 'TV-MA', 'NC-17') THEN 'Adults'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ELSE 'Unknown'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END AS audience_category</a:t>
            </a:r>
          </a:p>
          <a:p>
            <a:pPr algn="l">
              <a:lnSpc>
                <a:spcPts val="2094"/>
              </a:lnSpc>
            </a:pPr>
            <a:r>
              <a:rPr lang="en-US" sz="227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FROM netflix_titles;</a:t>
            </a:r>
          </a:p>
          <a:p>
            <a:pPr algn="l">
              <a:lnSpc>
                <a:spcPts val="2094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33377" y="3485119"/>
            <a:ext cx="7247269" cy="4156946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0" r="-1926" b="-6738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62153" y="2247114"/>
            <a:ext cx="6878845" cy="203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4"/>
              </a:lnSpc>
            </a:pPr>
            <a:r>
              <a:rPr lang="en-US" sz="4680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How many Netflix titles belong to each genre or genre combination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2153" y="4515230"/>
            <a:ext cx="4749944" cy="223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2"/>
              </a:lnSpc>
            </a:pPr>
            <a:r>
              <a:rPr lang="en-US" sz="314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listed_in,</a:t>
            </a:r>
            <a:r>
              <a:rPr lang="en-US" sz="314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COUNT(*) AS count</a:t>
            </a:r>
          </a:p>
          <a:p>
            <a:pPr algn="l">
              <a:lnSpc>
                <a:spcPts val="2892"/>
              </a:lnSpc>
            </a:pPr>
            <a:r>
              <a:rPr lang="en-US" sz="314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FROM netflix_titles</a:t>
            </a:r>
          </a:p>
          <a:p>
            <a:pPr algn="l">
              <a:lnSpc>
                <a:spcPts val="2892"/>
              </a:lnSpc>
            </a:pPr>
            <a:r>
              <a:rPr lang="en-US" sz="314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GROUP BY listed_in</a:t>
            </a:r>
          </a:p>
          <a:p>
            <a:pPr algn="l">
              <a:lnSpc>
                <a:spcPts val="2892"/>
              </a:lnSpc>
            </a:pPr>
            <a:r>
              <a:rPr lang="en-US" sz="3143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ORDER BY count DESC;</a:t>
            </a:r>
          </a:p>
          <a:p>
            <a:pPr algn="l">
              <a:lnSpc>
                <a:spcPts val="2892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4000" y="3065027"/>
            <a:ext cx="7247269" cy="4156946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1483" r="0" b="-95175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20735" y="8354399"/>
            <a:ext cx="10838565" cy="1508582"/>
          </a:xfrm>
          <a:custGeom>
            <a:avLst/>
            <a:gdLst/>
            <a:ahLst/>
            <a:cxnLst/>
            <a:rect r="r" b="b" t="t" l="l"/>
            <a:pathLst>
              <a:path h="1508582" w="10838565">
                <a:moveTo>
                  <a:pt x="0" y="0"/>
                </a:moveTo>
                <a:lnTo>
                  <a:pt x="10838565" y="0"/>
                </a:lnTo>
                <a:lnTo>
                  <a:pt x="10838565" y="1508583"/>
                </a:lnTo>
                <a:lnTo>
                  <a:pt x="0" y="150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4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3065027"/>
            <a:ext cx="7247269" cy="4156946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62153" y="2228064"/>
            <a:ext cx="6037495" cy="178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4107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Retrieve titles featuring a specific actor using a stored procedure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2153" y="4270242"/>
            <a:ext cx="5738868" cy="45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DELIMITER $$ </a:t>
            </a: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CREATE PROCEDURE GetTitlesByActor(IN actor_name</a:t>
            </a: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VARCHAR(255)) </a:t>
            </a: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BEGIN </a:t>
            </a: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title, type, cast, release_year FROM netflix_titles WHERE FIND_IN_SET(actor_name, cast) &gt; 0; </a:t>
            </a: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END $$ </a:t>
            </a: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DELIMITER ;</a:t>
            </a:r>
          </a:p>
          <a:p>
            <a:pPr algn="l">
              <a:lnSpc>
                <a:spcPts val="2513"/>
              </a:lnSpc>
            </a:pPr>
          </a:p>
          <a:p>
            <a:pPr algn="l">
              <a:lnSpc>
                <a:spcPts val="2513"/>
              </a:lnSpc>
            </a:pPr>
            <a:r>
              <a:rPr lang="en-US" sz="27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 GetTitlesByActor('Kappei Yamaguchi');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3468" y="4889122"/>
            <a:ext cx="12821064" cy="4703775"/>
            <a:chOff x="0" y="0"/>
            <a:chExt cx="4596277" cy="1686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96277" cy="1686276"/>
            </a:xfrm>
            <a:custGeom>
              <a:avLst/>
              <a:gdLst/>
              <a:ahLst/>
              <a:cxnLst/>
              <a:rect r="r" b="b" t="t" l="l"/>
              <a:pathLst>
                <a:path h="1686276" w="4596277">
                  <a:moveTo>
                    <a:pt x="203200" y="0"/>
                  </a:moveTo>
                  <a:lnTo>
                    <a:pt x="4596277" y="0"/>
                  </a:lnTo>
                  <a:lnTo>
                    <a:pt x="4393077" y="1686276"/>
                  </a:lnTo>
                  <a:lnTo>
                    <a:pt x="0" y="168627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4393077" cy="172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660085" y="325659"/>
            <a:ext cx="9146584" cy="5246370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6110" t="-93" r="-4411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82270" y="5485156"/>
            <a:ext cx="13727733" cy="69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b="true" sz="5199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Business Insights from SQL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2270" y="6119139"/>
            <a:ext cx="12821064" cy="37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C</a:t>
            </a: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ontent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Identify top genres and regions to guide content investment.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 Retention: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Analyze user behavior to reduce churn.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Target Marketing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Personalize campaigns with SQL-driven audience insights.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Fuel Growth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 subscription trends to refine pricing and expand markets.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85319" y="3128268"/>
            <a:ext cx="11717363" cy="5352339"/>
            <a:chOff x="0" y="0"/>
            <a:chExt cx="3086054" cy="1409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6054" cy="1409669"/>
            </a:xfrm>
            <a:custGeom>
              <a:avLst/>
              <a:gdLst/>
              <a:ahLst/>
              <a:cxnLst/>
              <a:rect r="r" b="b" t="t" l="l"/>
              <a:pathLst>
                <a:path h="1409669" w="3086054">
                  <a:moveTo>
                    <a:pt x="203200" y="0"/>
                  </a:moveTo>
                  <a:lnTo>
                    <a:pt x="3086054" y="0"/>
                  </a:lnTo>
                  <a:lnTo>
                    <a:pt x="2882854" y="1409669"/>
                  </a:lnTo>
                  <a:lnTo>
                    <a:pt x="0" y="14096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882854" cy="1447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82281" y="2690817"/>
            <a:ext cx="9323439" cy="110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8232" y="3756219"/>
            <a:ext cx="9990291" cy="445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547" indent="-323274" lvl="1">
              <a:lnSpc>
                <a:spcPts val="3923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SQL enabled effective extraction of real-world insights from Netflix’s structured dataset</a:t>
            </a:r>
          </a:p>
          <a:p>
            <a:pPr algn="ctr" marL="646547" indent="-323274" lvl="1">
              <a:lnSpc>
                <a:spcPts val="3923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Analysis revealed trends in regional content dominance, popular genres, and content release patterns</a:t>
            </a:r>
          </a:p>
          <a:p>
            <a:pPr algn="ctr" marL="646547" indent="-323274" lvl="1">
              <a:lnSpc>
                <a:spcPts val="3923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9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hese insights can inform content strategy, audience targeting, and platform decisions</a:t>
            </a:r>
          </a:p>
          <a:p>
            <a:pPr algn="ctr">
              <a:lnSpc>
                <a:spcPts val="3923"/>
              </a:lnSpc>
            </a:pPr>
            <a:r>
              <a:rPr lang="en-US" b="true" sz="29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</a:t>
            </a:r>
            <a:r>
              <a:rPr lang="en-US" b="true" sz="299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ools Used</a:t>
            </a:r>
            <a:r>
              <a:rPr lang="en-US" b="true" sz="29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</a:p>
          <a:p>
            <a:pPr algn="ctr">
              <a:lnSpc>
                <a:spcPts val="3923"/>
              </a:lnSpc>
            </a:pPr>
            <a:r>
              <a:rPr lang="en-US" b="true" sz="29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SQL (for querying),Kaggle (for data source),Canva(ppt)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5886" y="3483757"/>
            <a:ext cx="10976228" cy="3319487"/>
          </a:xfrm>
          <a:custGeom>
            <a:avLst/>
            <a:gdLst/>
            <a:ahLst/>
            <a:cxnLst/>
            <a:rect r="r" b="b" t="t" l="l"/>
            <a:pathLst>
              <a:path h="3319487" w="10976228">
                <a:moveTo>
                  <a:pt x="0" y="0"/>
                </a:moveTo>
                <a:lnTo>
                  <a:pt x="10976228" y="0"/>
                </a:lnTo>
                <a:lnTo>
                  <a:pt x="10976228" y="3319486"/>
                </a:lnTo>
                <a:lnTo>
                  <a:pt x="0" y="3319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99402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7164" y="2281134"/>
            <a:ext cx="12133672" cy="110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5"/>
              </a:lnSpc>
            </a:pPr>
            <a:r>
              <a:rPr lang="en-US" sz="87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9157" y="5863376"/>
            <a:ext cx="3857665" cy="190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9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Project Introduction &amp; Dataset</a:t>
            </a:r>
          </a:p>
          <a:p>
            <a:pPr algn="ctr">
              <a:lnSpc>
                <a:spcPts val="36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215168" y="5863376"/>
            <a:ext cx="3857665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9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Data Analysis Using SQL</a:t>
            </a:r>
          </a:p>
          <a:p>
            <a:pPr algn="ctr">
              <a:lnSpc>
                <a:spcPts val="36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768282" y="5863376"/>
            <a:ext cx="3857665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9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Key Insights &amp;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9157" y="3927912"/>
            <a:ext cx="3857665" cy="132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104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15168" y="3927912"/>
            <a:ext cx="3857665" cy="132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104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68282" y="3927912"/>
            <a:ext cx="3857665" cy="132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104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43042" y="4202027"/>
            <a:ext cx="14126197" cy="4253077"/>
            <a:chOff x="0" y="0"/>
            <a:chExt cx="3720480" cy="11201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0480" cy="1120152"/>
            </a:xfrm>
            <a:custGeom>
              <a:avLst/>
              <a:gdLst/>
              <a:ahLst/>
              <a:cxnLst/>
              <a:rect r="r" b="b" t="t" l="l"/>
              <a:pathLst>
                <a:path h="1120152" w="3720480">
                  <a:moveTo>
                    <a:pt x="203200" y="0"/>
                  </a:moveTo>
                  <a:lnTo>
                    <a:pt x="3720480" y="0"/>
                  </a:lnTo>
                  <a:lnTo>
                    <a:pt x="3517280" y="1120152"/>
                  </a:lnTo>
                  <a:lnTo>
                    <a:pt x="0" y="11201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3517280" cy="117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  This dataset from Kaggle includes all Movies and TV Shows available on Netflix.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It covers key info like: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Title, Type (Movie/TV Show)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Director, Cast, Country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Date Added, Release Year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Rating, Duration, Genres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Dataset Link: </a:t>
              </a:r>
              <a:r>
                <a:rPr lang="en-US" b="true" sz="2599" u="sng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  <a:hlinkClick r:id="rId3" tooltip="https://www.kaggle.com/datasets/shivamb/netflix-shows?resource=download"/>
                </a:rPr>
                <a:t>Movies Dataset</a:t>
              </a:r>
            </a:p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Goal: Use SQL to analyze trends and gain business insights</a:t>
              </a:r>
            </a:p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371600"/>
            <a:ext cx="3857665" cy="162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7"/>
              </a:lnSpc>
            </a:pPr>
            <a:r>
              <a:rPr lang="en-US" sz="12898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1911" y="1333500"/>
            <a:ext cx="11857389" cy="197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1"/>
              </a:lnSpc>
            </a:pPr>
            <a:r>
              <a:rPr lang="en-US" b="true" sz="888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Project Introduction &amp; Dataset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23473" y="3005706"/>
            <a:ext cx="5932661" cy="289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87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How many total titles are there?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7071" y="6467086"/>
            <a:ext cx="5679062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COUNT(*) as total FROM netflix_titles;</a:t>
            </a:r>
          </a:p>
          <a:p>
            <a:pPr algn="l">
              <a:lnSpc>
                <a:spcPts val="36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80900" y="1089694"/>
            <a:ext cx="3857665" cy="162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7"/>
              </a:lnSpc>
            </a:pPr>
            <a:r>
              <a:rPr lang="en-US" sz="12898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02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144000" y="3065027"/>
            <a:ext cx="7247269" cy="4156946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13610" r="-61897" b="-515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18761" y="2462772"/>
            <a:ext cx="8052051" cy="304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7012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percentage of the dataset is Movies vs TV Shows?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8761" y="6467086"/>
            <a:ext cx="6059876" cy="184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88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type, COUNT(*) as count FROM netflix_titles GROUP BY type;</a:t>
            </a:r>
          </a:p>
          <a:p>
            <a:pPr algn="l">
              <a:lnSpc>
                <a:spcPts val="35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28228" y="8928975"/>
            <a:ext cx="12688638" cy="58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Insight:</a:t>
            </a:r>
            <a:r>
              <a:rPr lang="en-US" sz="335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Netflix</a:t>
            </a:r>
            <a:r>
              <a:rPr lang="en-US" sz="3356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has significantly more Movies than TV Shows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144000" y="3065027"/>
            <a:ext cx="7247269" cy="4156946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8773" t="0" r="-14756" b="-11553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94171" y="6756925"/>
            <a:ext cx="5365129" cy="2015613"/>
          </a:xfrm>
          <a:custGeom>
            <a:avLst/>
            <a:gdLst/>
            <a:ahLst/>
            <a:cxnLst/>
            <a:rect r="r" b="b" t="t" l="l"/>
            <a:pathLst>
              <a:path h="2015613" w="5365129">
                <a:moveTo>
                  <a:pt x="0" y="0"/>
                </a:moveTo>
                <a:lnTo>
                  <a:pt x="5365129" y="0"/>
                </a:lnTo>
                <a:lnTo>
                  <a:pt x="5365129" y="2015613"/>
                </a:lnTo>
                <a:lnTo>
                  <a:pt x="0" y="2015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96" t="0" r="-3517" b="-54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8761" y="2150882"/>
            <a:ext cx="5932661" cy="289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87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Top Countries &amp; Genres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8761" y="5107568"/>
            <a:ext cx="11099727" cy="281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338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country, COUNT(*) FROM netflix_titles GROUP BY country ORDER BY COUNT(*) DESC LIMIT 5;</a:t>
            </a:r>
          </a:p>
          <a:p>
            <a:pPr algn="l">
              <a:lnSpc>
                <a:spcPts val="3111"/>
              </a:lnSpc>
            </a:pPr>
          </a:p>
          <a:p>
            <a:pPr algn="l">
              <a:lnSpc>
                <a:spcPts val="3111"/>
              </a:lnSpc>
            </a:pPr>
            <a:r>
              <a:rPr lang="en-US" sz="338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listed_in, COUNT(*) FROM netflix_titles GROUP BY listed_in ORDER BY COUNT(*) DESC LIMIT 5;</a:t>
            </a:r>
          </a:p>
          <a:p>
            <a:pPr algn="l">
              <a:lnSpc>
                <a:spcPts val="3111"/>
              </a:lnSpc>
            </a:pPr>
          </a:p>
          <a:p>
            <a:pPr algn="l">
              <a:lnSpc>
                <a:spcPts val="31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54368"/>
            <a:ext cx="16835631" cy="116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Insight:</a:t>
            </a:r>
          </a:p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USA leads in c</a:t>
            </a:r>
            <a:r>
              <a:rPr lang="en-US" sz="331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ontent; Adventure,Anime and International Movies are most common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60378" y="883947"/>
            <a:ext cx="7247269" cy="4156946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2031" t="0" r="-2031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0892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18761" y="2424672"/>
            <a:ext cx="6810339" cy="320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5931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How has Netflix's content production changed over the years?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8761" y="6158988"/>
            <a:ext cx="6264292" cy="204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44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release_year, COUNT(*) FROM netflix_titles GROUP BY release_year ORDER BY release_year;</a:t>
            </a:r>
          </a:p>
          <a:p>
            <a:pPr algn="l">
              <a:lnSpc>
                <a:spcPts val="3165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144000" y="3190163"/>
            <a:ext cx="7247269" cy="4156946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674" r="-5483" b="-270588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8987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52471" y="3656346"/>
            <a:ext cx="8772037" cy="3481748"/>
          </a:xfrm>
          <a:custGeom>
            <a:avLst/>
            <a:gdLst/>
            <a:ahLst/>
            <a:cxnLst/>
            <a:rect r="r" b="b" t="t" l="l"/>
            <a:pathLst>
              <a:path h="3481748" w="8772037">
                <a:moveTo>
                  <a:pt x="0" y="0"/>
                </a:moveTo>
                <a:lnTo>
                  <a:pt x="8772036" y="0"/>
                </a:lnTo>
                <a:lnTo>
                  <a:pt x="8772036" y="3481748"/>
                </a:lnTo>
                <a:lnTo>
                  <a:pt x="0" y="3481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3" t="0" r="-441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4507" y="3656346"/>
            <a:ext cx="606549" cy="3481748"/>
          </a:xfrm>
          <a:custGeom>
            <a:avLst/>
            <a:gdLst/>
            <a:ahLst/>
            <a:cxnLst/>
            <a:rect r="r" b="b" t="t" l="l"/>
            <a:pathLst>
              <a:path h="3481748" w="606549">
                <a:moveTo>
                  <a:pt x="0" y="0"/>
                </a:moveTo>
                <a:lnTo>
                  <a:pt x="606549" y="0"/>
                </a:lnTo>
                <a:lnTo>
                  <a:pt x="606549" y="3481748"/>
                </a:lnTo>
                <a:lnTo>
                  <a:pt x="0" y="3481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8761" y="2424672"/>
            <a:ext cx="6810339" cy="195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5931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Identify the Longest Movie</a:t>
            </a:r>
          </a:p>
          <a:p>
            <a:pPr algn="l">
              <a:lnSpc>
                <a:spcPts val="49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8761" y="4721255"/>
            <a:ext cx="5532076" cy="2868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SELECT </a:t>
            </a:r>
          </a:p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*</a:t>
            </a:r>
          </a:p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FROM netflix.netflix_titles</a:t>
            </a:r>
          </a:p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WHERE type = 'Movie' </a:t>
            </a:r>
          </a:p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AND duration IS NOT NULL</a:t>
            </a:r>
          </a:p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ORDER BY CAST(SUBSTRING_INDEX(duration, ' ', 1) AS UNSIGNED) DESC;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08927" y="-4089877"/>
            <a:ext cx="10287000" cy="18466755"/>
          </a:xfrm>
          <a:custGeom>
            <a:avLst/>
            <a:gdLst/>
            <a:ahLst/>
            <a:cxnLst/>
            <a:rect r="r" b="b" t="t" l="l"/>
            <a:pathLst>
              <a:path h="18466755" w="10287000">
                <a:moveTo>
                  <a:pt x="0" y="0"/>
                </a:moveTo>
                <a:lnTo>
                  <a:pt x="10287000" y="0"/>
                </a:lnTo>
                <a:lnTo>
                  <a:pt x="10287000" y="18466754"/>
                </a:lnTo>
                <a:lnTo>
                  <a:pt x="0" y="184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9" t="-37931" r="-196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29100" y="2591179"/>
            <a:ext cx="5354912" cy="53549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39151" y="6200409"/>
            <a:ext cx="11354032" cy="1745682"/>
          </a:xfrm>
          <a:custGeom>
            <a:avLst/>
            <a:gdLst/>
            <a:ahLst/>
            <a:cxnLst/>
            <a:rect r="r" b="b" t="t" l="l"/>
            <a:pathLst>
              <a:path h="1745682" w="11354032">
                <a:moveTo>
                  <a:pt x="0" y="0"/>
                </a:moveTo>
                <a:lnTo>
                  <a:pt x="11354032" y="0"/>
                </a:lnTo>
                <a:lnTo>
                  <a:pt x="11354032" y="1745682"/>
                </a:lnTo>
                <a:lnTo>
                  <a:pt x="0" y="174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4599" y="6256750"/>
            <a:ext cx="4358584" cy="1633001"/>
          </a:xfrm>
          <a:custGeom>
            <a:avLst/>
            <a:gdLst/>
            <a:ahLst/>
            <a:cxnLst/>
            <a:rect r="r" b="b" t="t" l="l"/>
            <a:pathLst>
              <a:path h="1633001" w="4358584">
                <a:moveTo>
                  <a:pt x="0" y="0"/>
                </a:moveTo>
                <a:lnTo>
                  <a:pt x="4358584" y="0"/>
                </a:lnTo>
                <a:lnTo>
                  <a:pt x="4358584" y="1633000"/>
                </a:lnTo>
                <a:lnTo>
                  <a:pt x="0" y="163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8761" y="2396097"/>
            <a:ext cx="5840780" cy="274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1"/>
              </a:lnSpc>
            </a:pPr>
            <a:r>
              <a:rPr lang="en-US" sz="5086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Query to find all titles  where the description contains word family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8761" y="5473420"/>
            <a:ext cx="5532076" cy="109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303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SELECT * FROM  netflix_titles where description LIKE ‘%family%’;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DAGnNXp0rW4</dc:identifier>
  <dcterms:modified xsi:type="dcterms:W3CDTF">2011-08-01T06:04:30Z</dcterms:modified>
  <cp:revision>1</cp:revision>
  <dc:title>Copy of Netflix Template </dc:title>
</cp:coreProperties>
</file>